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61" r:id="rId6"/>
    <p:sldId id="265" r:id="rId7"/>
    <p:sldId id="262" r:id="rId8"/>
    <p:sldId id="263" r:id="rId9"/>
    <p:sldId id="264" r:id="rId10"/>
    <p:sldId id="266" r:id="rId11"/>
    <p:sldId id="267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9CADFD9-D2D0-435D-B2CA-ACAB55C91722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0DCEF2F-D49F-4F94-9DE4-4F8D5D01CE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Конфликты в производственной 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 5.2.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Действия руководителя, приводящие к конфликту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Три группы действий руководителя, приводящих </a:t>
            </a:r>
            <a:r>
              <a:rPr lang="ru-RU" dirty="0" smtClean="0"/>
              <a:t>к конфликту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нарушение </a:t>
            </a:r>
            <a:r>
              <a:rPr lang="ru-RU" dirty="0" smtClean="0"/>
              <a:t>деловой этики;</a:t>
            </a:r>
          </a:p>
          <a:p>
            <a:pPr algn="just"/>
            <a:r>
              <a:rPr lang="ru-RU" dirty="0" smtClean="0"/>
              <a:t>нарушения </a:t>
            </a:r>
            <a:r>
              <a:rPr lang="ru-RU" dirty="0" smtClean="0"/>
              <a:t>трудового законодательства;</a:t>
            </a:r>
          </a:p>
          <a:p>
            <a:pPr algn="just"/>
            <a:r>
              <a:rPr lang="ru-RU" dirty="0" smtClean="0"/>
              <a:t>несправедливая </a:t>
            </a:r>
            <a:r>
              <a:rPr lang="ru-RU" dirty="0" smtClean="0"/>
              <a:t>оценка руководителем подчиненных и результатов </a:t>
            </a:r>
            <a:r>
              <a:rPr lang="ru-RU" dirty="0" smtClean="0"/>
              <a:t>их труда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Действия руководителя в конфликтных ситуациях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Ответить на вопросы:</a:t>
            </a:r>
          </a:p>
          <a:p>
            <a:pPr>
              <a:buNone/>
            </a:pPr>
            <a:r>
              <a:rPr lang="ru-RU" dirty="0" smtClean="0"/>
              <a:t>Что </a:t>
            </a:r>
            <a:r>
              <a:rPr lang="ru-RU" dirty="0" smtClean="0"/>
              <a:t>делать?</a:t>
            </a:r>
          </a:p>
          <a:p>
            <a:pPr>
              <a:buNone/>
            </a:pPr>
            <a:r>
              <a:rPr lang="ru-RU" dirty="0" smtClean="0"/>
              <a:t>Где находятся истинные причины конфликта?</a:t>
            </a:r>
          </a:p>
          <a:p>
            <a:pPr>
              <a:buNone/>
            </a:pPr>
            <a:r>
              <a:rPr lang="ru-RU" dirty="0" smtClean="0"/>
              <a:t>Когда приступать к действиям?</a:t>
            </a:r>
          </a:p>
          <a:p>
            <a:pPr>
              <a:buNone/>
            </a:pPr>
            <a:r>
              <a:rPr lang="ru-RU" dirty="0" smtClean="0"/>
              <a:t>Как себя вести</a:t>
            </a:r>
            <a:r>
              <a:rPr lang="ru-RU" dirty="0" smtClean="0"/>
              <a:t>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 руководителю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Согласно исследованиям </a:t>
            </a:r>
            <a:r>
              <a:rPr lang="ru-RU" dirty="0" smtClean="0"/>
              <a:t>А. Л. </a:t>
            </a:r>
            <a:r>
              <a:rPr lang="ru-RU" dirty="0" smtClean="0"/>
              <a:t>Свенцицкого, </a:t>
            </a:r>
            <a:r>
              <a:rPr lang="ru-RU" dirty="0" smtClean="0"/>
              <a:t>хорошее отношение </a:t>
            </a:r>
            <a:r>
              <a:rPr lang="ru-RU" dirty="0" smtClean="0"/>
              <a:t>группы обычно </a:t>
            </a:r>
            <a:r>
              <a:rPr lang="ru-RU" dirty="0" smtClean="0"/>
              <a:t>ценится ее членом выше, чем благодарность в </a:t>
            </a:r>
            <a:r>
              <a:rPr lang="ru-RU" dirty="0" smtClean="0"/>
              <a:t>приказе</a:t>
            </a:r>
            <a:r>
              <a:rPr lang="ru-RU" dirty="0" smtClean="0"/>
              <a:t>, а боязнь потерять </a:t>
            </a:r>
            <a:r>
              <a:rPr lang="ru-RU" dirty="0" smtClean="0"/>
              <a:t>расположение и </a:t>
            </a:r>
            <a:r>
              <a:rPr lang="ru-RU" dirty="0" smtClean="0"/>
              <a:t>уважение группы действует на него сильнее, чем угроза </a:t>
            </a:r>
            <a:r>
              <a:rPr lang="ru-RU" dirty="0" smtClean="0"/>
              <a:t>выговора. =</a:t>
            </a:r>
            <a:r>
              <a:rPr lang="en-US" dirty="0" smtClean="0"/>
              <a:t>&gt;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Руководитель </a:t>
            </a:r>
            <a:r>
              <a:rPr lang="ru-RU" dirty="0" smtClean="0"/>
              <a:t>в организации (в том числе и </a:t>
            </a:r>
            <a:r>
              <a:rPr lang="ru-RU" dirty="0" smtClean="0"/>
              <a:t>руководитель низшего </a:t>
            </a:r>
            <a:r>
              <a:rPr lang="ru-RU" dirty="0" smtClean="0"/>
              <a:t>звена) должен </a:t>
            </a:r>
            <a:r>
              <a:rPr lang="ru-RU" dirty="0" smtClean="0"/>
              <a:t>стремится </a:t>
            </a:r>
            <a:r>
              <a:rPr lang="ru-RU" dirty="0" smtClean="0"/>
              <a:t>к тому, чтобы его воздействия не </a:t>
            </a:r>
            <a:r>
              <a:rPr lang="ru-RU" dirty="0" smtClean="0"/>
              <a:t>приводили </a:t>
            </a:r>
            <a:r>
              <a:rPr lang="ru-RU" dirty="0" smtClean="0"/>
              <a:t>к нежелательным </a:t>
            </a:r>
            <a:r>
              <a:rPr lang="ru-RU" dirty="0" smtClean="0"/>
              <a:t>конфликтам.</a:t>
            </a:r>
          </a:p>
          <a:p>
            <a:pPr algn="just">
              <a:buNone/>
            </a:pPr>
            <a:r>
              <a:rPr lang="ru-RU" dirty="0" smtClean="0"/>
              <a:t>Т.е. руководитель </a:t>
            </a:r>
            <a:r>
              <a:rPr lang="ru-RU" dirty="0" smtClean="0"/>
              <a:t>вынужден учитывать нормы и </a:t>
            </a:r>
            <a:r>
              <a:rPr lang="ru-RU" dirty="0" smtClean="0"/>
              <a:t>ценности той </a:t>
            </a:r>
            <a:r>
              <a:rPr lang="ru-RU" dirty="0" smtClean="0"/>
              <a:t>группы, к которой принадлежит и на которую ориентируется конкретный </a:t>
            </a:r>
            <a:r>
              <a:rPr lang="ru-RU" dirty="0" smtClean="0"/>
              <a:t>подчиненный.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000" dirty="0"/>
          </a:p>
          <a:p>
            <a:pPr algn="ctr">
              <a:buNone/>
            </a:pPr>
            <a:r>
              <a:rPr lang="ru-RU" sz="4000" dirty="0" smtClean="0"/>
              <a:t>Группы в производственной организации</a:t>
            </a:r>
          </a:p>
          <a:p>
            <a:pPr algn="ctr"/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Группы в производственной организации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Причины производственных конфликтов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Формальные группы в организациях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Типы формальных групп в организациях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Группы руководителей: руководитель и его подчиненные</a:t>
            </a:r>
          </a:p>
          <a:p>
            <a:pPr algn="just"/>
            <a:r>
              <a:rPr lang="ru-RU" dirty="0" smtClean="0"/>
              <a:t>Рабочие группы: лица, работающие над одним и тем же заданием</a:t>
            </a:r>
          </a:p>
          <a:p>
            <a:pPr algn="just"/>
            <a:r>
              <a:rPr lang="ru-RU" dirty="0" smtClean="0"/>
              <a:t>Общественные организации (комитеты): </a:t>
            </a:r>
            <a:r>
              <a:rPr lang="ru-RU" dirty="0"/>
              <a:t>группы внутри организации, которым делегированы полномочия какого-либо задания или комплекса </a:t>
            </a:r>
            <a:r>
              <a:rPr lang="ru-RU" dirty="0" smtClean="0"/>
              <a:t>заданий (часто при необходимости координировать деятельность нескольких подразделений).</a:t>
            </a:r>
          </a:p>
          <a:p>
            <a:pPr algn="just">
              <a:buNone/>
            </a:pPr>
            <a:r>
              <a:rPr lang="ru-RU" b="1" dirty="0" smtClean="0"/>
              <a:t>Различают</a:t>
            </a:r>
            <a:r>
              <a:rPr lang="ru-RU" dirty="0" smtClean="0"/>
              <a:t>:</a:t>
            </a:r>
          </a:p>
          <a:p>
            <a:pPr algn="just"/>
            <a:r>
              <a:rPr lang="ru-RU" i="1" dirty="0" smtClean="0"/>
              <a:t>Постоянные комитеты </a:t>
            </a:r>
            <a:r>
              <a:rPr lang="ru-RU" dirty="0" smtClean="0"/>
              <a:t>– постоянно действующая группа внутри организации, имеющая конкретную цель.</a:t>
            </a:r>
          </a:p>
          <a:p>
            <a:pPr algn="just"/>
            <a:r>
              <a:rPr lang="ru-RU" i="1" dirty="0" smtClean="0"/>
              <a:t>Временные комите</a:t>
            </a:r>
            <a:r>
              <a:rPr lang="ru-RU" dirty="0" smtClean="0"/>
              <a:t>ты – временная группа, сформированная для какой-либо цели</a:t>
            </a:r>
          </a:p>
          <a:p>
            <a:pPr algn="just"/>
            <a:endParaRPr lang="ru-RU" b="1" dirty="0" smtClean="0"/>
          </a:p>
          <a:p>
            <a:pPr algn="just"/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 smtClean="0"/>
              <a:t>Причины производственных конфликтов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производственных конфликтов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Производственные конфликты могут происходить как на межличностной уровне, так и на внутригрупповом уровне.</a:t>
            </a:r>
          </a:p>
          <a:p>
            <a:pPr algn="just"/>
            <a:r>
              <a:rPr lang="ru-RU" dirty="0" smtClean="0"/>
              <a:t>Производственные конфликты могут объединять три типа конфликтов: </a:t>
            </a:r>
            <a:r>
              <a:rPr lang="ru-RU" dirty="0" err="1" smtClean="0"/>
              <a:t>внутриличностный</a:t>
            </a:r>
            <a:r>
              <a:rPr lang="ru-RU" dirty="0" smtClean="0"/>
              <a:t>, межличностный, групповой.</a:t>
            </a:r>
          </a:p>
          <a:p>
            <a:pPr algn="just"/>
            <a:r>
              <a:rPr lang="ru-RU" dirty="0" smtClean="0"/>
              <a:t>Производственные конфликты могут быть как вертикальными, так и горизонтальными.</a:t>
            </a:r>
          </a:p>
          <a:p>
            <a:pPr algn="just"/>
            <a:r>
              <a:rPr lang="ru-RU" dirty="0" smtClean="0"/>
              <a:t>Производственные конфликты во многом возникают из-за плохой организации движения информационных потоков и слабой коммуникации между руководителем </a:t>
            </a:r>
            <a:r>
              <a:rPr lang="ru-RU" dirty="0" smtClean="0"/>
              <a:t>и </a:t>
            </a:r>
            <a:r>
              <a:rPr lang="ru-RU" dirty="0" smtClean="0"/>
              <a:t>подчиненными (коэффициент понимания 25%).</a:t>
            </a:r>
          </a:p>
          <a:p>
            <a:pPr algn="just"/>
            <a:r>
              <a:rPr lang="ru-RU" dirty="0" smtClean="0"/>
              <a:t>Производственные конфликты могут развиваться по трем путям: А, Б, В (эскалация </a:t>
            </a:r>
            <a:r>
              <a:rPr lang="ru-RU" dirty="0" err="1" smtClean="0"/>
              <a:t>конфликтогенов</a:t>
            </a:r>
            <a:r>
              <a:rPr lang="ru-RU" dirty="0" smtClean="0"/>
              <a:t>, конфликтная ситуации и инцидент, совокупность конфликтных ситуаций).</a:t>
            </a:r>
          </a:p>
          <a:p>
            <a:pPr algn="just"/>
            <a:r>
              <a:rPr lang="ru-RU" dirty="0" smtClean="0"/>
              <a:t>Производственные конфликты часто имеют конструктивные  последствия.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/>
          <a:lstStyle/>
          <a:p>
            <a:r>
              <a:rPr lang="ru-RU" dirty="0" smtClean="0"/>
              <a:t>Виды конфликтов в организациях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1628800"/>
            <a:ext cx="7911957" cy="50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Причины конфликтов в организациях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51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b="1" dirty="0" smtClean="0"/>
              <a:t>Три </a:t>
            </a:r>
            <a:r>
              <a:rPr lang="ru-RU" sz="1800" b="1" dirty="0" smtClean="0"/>
              <a:t>группы причин </a:t>
            </a:r>
            <a:r>
              <a:rPr lang="ru-RU" sz="1800" dirty="0" smtClean="0"/>
              <a:t>конфликтов в организациях и на предприятиях</a:t>
            </a:r>
            <a:r>
              <a:rPr lang="ru-RU" sz="1800" dirty="0" smtClean="0"/>
              <a:t>:</a:t>
            </a:r>
          </a:p>
          <a:p>
            <a:pPr algn="just"/>
            <a:r>
              <a:rPr lang="ru-RU" sz="1800" dirty="0" smtClean="0"/>
              <a:t>порожденные </a:t>
            </a:r>
            <a:r>
              <a:rPr lang="ru-RU" sz="1800" dirty="0" smtClean="0"/>
              <a:t>производственным процессом;</a:t>
            </a:r>
          </a:p>
          <a:p>
            <a:pPr algn="just"/>
            <a:r>
              <a:rPr lang="ru-RU" sz="1800" dirty="0" smtClean="0"/>
              <a:t>инициируемые </a:t>
            </a:r>
            <a:r>
              <a:rPr lang="ru-RU" sz="1800" dirty="0" smtClean="0"/>
              <a:t>трудностями взаимоотношений членов коллектива;</a:t>
            </a:r>
          </a:p>
          <a:p>
            <a:pPr algn="just"/>
            <a:r>
              <a:rPr lang="ru-RU" sz="1800" dirty="0" smtClean="0"/>
              <a:t>коренящиеся </a:t>
            </a:r>
            <a:r>
              <a:rPr lang="ru-RU" sz="1800" dirty="0" smtClean="0"/>
              <a:t>в личностных особенностях участников взаимодействия</a:t>
            </a:r>
            <a:r>
              <a:rPr lang="ru-RU" sz="1800" dirty="0" smtClean="0"/>
              <a:t>.</a:t>
            </a:r>
          </a:p>
          <a:p>
            <a:pPr algn="just">
              <a:buNone/>
            </a:pPr>
            <a:endParaRPr lang="ru-RU" sz="1800" b="1" dirty="0" smtClean="0"/>
          </a:p>
          <a:p>
            <a:pPr algn="just">
              <a:buNone/>
            </a:pPr>
            <a:r>
              <a:rPr lang="ru-RU" sz="1800" b="1" dirty="0" smtClean="0"/>
              <a:t>Наиболее </a:t>
            </a:r>
            <a:r>
              <a:rPr lang="ru-RU" sz="1800" b="1" dirty="0" smtClean="0"/>
              <a:t>частые причины </a:t>
            </a:r>
            <a:r>
              <a:rPr lang="ru-RU" sz="1800" dirty="0" smtClean="0"/>
              <a:t>конфликтов - порожденные </a:t>
            </a:r>
            <a:r>
              <a:rPr lang="ru-RU" sz="1800" dirty="0" smtClean="0"/>
              <a:t>непосредственно </a:t>
            </a:r>
            <a:r>
              <a:rPr lang="ru-RU" sz="1800" dirty="0" smtClean="0"/>
              <a:t>производственным процессом:</a:t>
            </a:r>
            <a:endParaRPr lang="ru-RU" sz="1800" dirty="0" smtClean="0"/>
          </a:p>
          <a:p>
            <a:pPr algn="just"/>
            <a:r>
              <a:rPr lang="ru-RU" sz="1800" dirty="0" smtClean="0"/>
              <a:t>низкая </a:t>
            </a:r>
            <a:r>
              <a:rPr lang="ru-RU" sz="1800" dirty="0" smtClean="0"/>
              <a:t>заработная плата;</a:t>
            </a:r>
          </a:p>
          <a:p>
            <a:pPr algn="just"/>
            <a:r>
              <a:rPr lang="ru-RU" sz="1800" dirty="0" smtClean="0"/>
              <a:t>плохая </a:t>
            </a:r>
            <a:r>
              <a:rPr lang="ru-RU" sz="1800" dirty="0" smtClean="0"/>
              <a:t>организация </a:t>
            </a:r>
            <a:r>
              <a:rPr lang="ru-RU" sz="1800" dirty="0" smtClean="0"/>
              <a:t>труда (неритмичность работы, неудобный график, необеспеченность ресурсами, несоответствие прав и обязанностей, противоречивые цели структурных подразделений);</a:t>
            </a:r>
            <a:endParaRPr lang="ru-RU" sz="1800" dirty="0" smtClean="0"/>
          </a:p>
          <a:p>
            <a:pPr algn="just"/>
            <a:r>
              <a:rPr lang="ru-RU" sz="1800" dirty="0" smtClean="0"/>
              <a:t>отсутствие </a:t>
            </a:r>
            <a:r>
              <a:rPr lang="ru-RU" sz="1800" dirty="0" smtClean="0"/>
              <a:t>у работников перспективы роста в должности и в заработной </a:t>
            </a:r>
            <a:r>
              <a:rPr lang="ru-RU" sz="1800" dirty="0" smtClean="0"/>
              <a:t>плате;</a:t>
            </a:r>
          </a:p>
          <a:p>
            <a:pPr algn="just"/>
            <a:r>
              <a:rPr lang="ru-RU" sz="1800" dirty="0" smtClean="0"/>
              <a:t>нездоровая психологическая обстановка в организации. </a:t>
            </a:r>
            <a:endParaRPr lang="ru-RU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Причины конфликтов между категориями работников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противоположности интересов;</a:t>
            </a:r>
          </a:p>
          <a:p>
            <a:pPr algn="just"/>
            <a:r>
              <a:rPr lang="ru-RU" dirty="0" smtClean="0"/>
              <a:t>противоречия </a:t>
            </a:r>
            <a:r>
              <a:rPr lang="ru-RU" dirty="0" smtClean="0"/>
              <a:t>организационных структур: к примеру, между производственниками,</a:t>
            </a:r>
          </a:p>
          <a:p>
            <a:pPr algn="just"/>
            <a:r>
              <a:rPr lang="ru-RU" dirty="0" smtClean="0"/>
              <a:t>отвечающими за выполнение производственной программы, и технологами, отвечающими </a:t>
            </a:r>
            <a:r>
              <a:rPr lang="ru-RU" dirty="0" smtClean="0"/>
              <a:t>за качество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борьбы </a:t>
            </a:r>
            <a:r>
              <a:rPr lang="ru-RU" dirty="0" smtClean="0"/>
              <a:t>подразделений за ограниченные ресурсы (фонд зарплаты и </a:t>
            </a:r>
            <a:r>
              <a:rPr lang="ru-RU" dirty="0" smtClean="0"/>
              <a:t>премиальный фонд</a:t>
            </a:r>
            <a:r>
              <a:rPr lang="ru-RU" dirty="0" smtClean="0"/>
              <a:t>);</a:t>
            </a:r>
          </a:p>
          <a:p>
            <a:pPr algn="just"/>
            <a:r>
              <a:rPr lang="ru-RU" dirty="0" smtClean="0"/>
              <a:t>противоречий </a:t>
            </a:r>
            <a:r>
              <a:rPr lang="ru-RU" dirty="0" smtClean="0"/>
              <a:t>между формальной и неформальной структурами организации;</a:t>
            </a:r>
          </a:p>
          <a:p>
            <a:pPr algn="just"/>
            <a:r>
              <a:rPr lang="ru-RU" dirty="0" err="1" smtClean="0"/>
              <a:t>внутриличностные</a:t>
            </a:r>
            <a:r>
              <a:rPr lang="ru-RU" dirty="0" smtClean="0"/>
              <a:t> конфликты </a:t>
            </a:r>
            <a:r>
              <a:rPr lang="ru-RU" dirty="0" smtClean="0"/>
              <a:t>членов коллектива (ролевые конфликты, </a:t>
            </a:r>
            <a:r>
              <a:rPr lang="ru-RU" dirty="0" smtClean="0"/>
              <a:t>явления фрустрации</a:t>
            </a:r>
            <a:r>
              <a:rPr lang="ru-RU" dirty="0" smtClean="0"/>
              <a:t>, тревожности, напряженности и т. д.).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284</TotalTime>
  <Words>450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Конфликты в производственной организации</vt:lpstr>
      <vt:lpstr>Слайд 2</vt:lpstr>
      <vt:lpstr>Слайд 3</vt:lpstr>
      <vt:lpstr>Формальные группы в организациях</vt:lpstr>
      <vt:lpstr>Слайд 5</vt:lpstr>
      <vt:lpstr>Особенности производственных конфликтов</vt:lpstr>
      <vt:lpstr>Виды конфликтов в организациях</vt:lpstr>
      <vt:lpstr>Причины конфликтов в организациях</vt:lpstr>
      <vt:lpstr>Причины конфликтов между категориями работников</vt:lpstr>
      <vt:lpstr>Действия руководителя, приводящие к конфликту</vt:lpstr>
      <vt:lpstr>Действия руководителя в конфликтных ситуациях</vt:lpstr>
      <vt:lpstr>Рекомендации руководителю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29</cp:revision>
  <dcterms:created xsi:type="dcterms:W3CDTF">2020-10-28T12:39:02Z</dcterms:created>
  <dcterms:modified xsi:type="dcterms:W3CDTF">2020-10-28T17:23:35Z</dcterms:modified>
</cp:coreProperties>
</file>